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8" r:id="rId5"/>
    <p:sldId id="259" r:id="rId6"/>
    <p:sldId id="260" r:id="rId7"/>
    <p:sldId id="289" r:id="rId8"/>
    <p:sldId id="261" r:id="rId9"/>
    <p:sldId id="290" r:id="rId10"/>
    <p:sldId id="291" r:id="rId11"/>
    <p:sldId id="262" r:id="rId12"/>
    <p:sldId id="263" r:id="rId13"/>
    <p:sldId id="299" r:id="rId14"/>
    <p:sldId id="292" r:id="rId15"/>
    <p:sldId id="300" r:id="rId16"/>
    <p:sldId id="293" r:id="rId17"/>
    <p:sldId id="301" r:id="rId18"/>
    <p:sldId id="294" r:id="rId19"/>
    <p:sldId id="302" r:id="rId20"/>
    <p:sldId id="295" r:id="rId21"/>
    <p:sldId id="303" r:id="rId22"/>
    <p:sldId id="296" r:id="rId23"/>
    <p:sldId id="304" r:id="rId24"/>
    <p:sldId id="297" r:id="rId25"/>
    <p:sldId id="305" r:id="rId26"/>
    <p:sldId id="264" r:id="rId27"/>
    <p:sldId id="265" r:id="rId28"/>
    <p:sldId id="306" r:id="rId29"/>
    <p:sldId id="307" r:id="rId30"/>
    <p:sldId id="266" r:id="rId31"/>
    <p:sldId id="267" r:id="rId32"/>
    <p:sldId id="308" r:id="rId33"/>
    <p:sldId id="309" r:id="rId34"/>
    <p:sldId id="310" r:id="rId35"/>
    <p:sldId id="311" r:id="rId36"/>
    <p:sldId id="268" r:id="rId37"/>
    <p:sldId id="312" r:id="rId38"/>
    <p:sldId id="269"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pPr algn="ctr"/>
            <a:r>
              <a:rPr lang="ar-SA" sz="4400" b="1" dirty="0"/>
              <a:t>تاب آوری</a:t>
            </a:r>
            <a:endParaRPr lang="en-US" sz="4400" b="1" dirty="0"/>
          </a:p>
          <a:p>
            <a:endParaRPr lang="fa-IR" dirty="0"/>
          </a:p>
        </p:txBody>
      </p:sp>
    </p:spTree>
    <p:extLst>
      <p:ext uri="{BB962C8B-B14F-4D97-AF65-F5344CB8AC3E}">
        <p14:creationId xmlns:p14="http://schemas.microsoft.com/office/powerpoint/2010/main" val="2800785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r"/>
            <a:r>
              <a:rPr lang="ar-SA" b="1" dirty="0"/>
              <a:t>فواید آموزش سرسختی و تاب</a:t>
            </a:r>
            <a:r>
              <a:rPr lang="en-US" b="1" dirty="0"/>
              <a:t>​</a:t>
            </a:r>
            <a:r>
              <a:rPr lang="ar-SA" b="1" dirty="0"/>
              <a:t>آوری روانی چیست؟</a:t>
            </a:r>
            <a:r>
              <a:rPr lang="en-US" b="1" dirty="0"/>
              <a:t/>
            </a:r>
            <a:br>
              <a:rPr lang="en-US" b="1" dirty="0"/>
            </a:br>
            <a:endParaRPr lang="fa-IR" dirty="0"/>
          </a:p>
        </p:txBody>
      </p:sp>
      <p:sp>
        <p:nvSpPr>
          <p:cNvPr id="5" name="Content Placeholder 4"/>
          <p:cNvSpPr>
            <a:spLocks noGrp="1"/>
          </p:cNvSpPr>
          <p:nvPr>
            <p:ph idx="1"/>
          </p:nvPr>
        </p:nvSpPr>
        <p:spPr/>
        <p:txBody>
          <a:bodyPr>
            <a:normAutofit lnSpcReduction="10000"/>
          </a:bodyPr>
          <a:lstStyle/>
          <a:p>
            <a:pPr lvl="0"/>
            <a:r>
              <a:rPr lang="ar-SA" dirty="0" smtClean="0"/>
              <a:t>افراد </a:t>
            </a:r>
            <a:r>
              <a:rPr lang="ar-SA" dirty="0"/>
              <a:t>با دارا بودن این توانایی قادر می</a:t>
            </a:r>
            <a:r>
              <a:rPr lang="en-US" dirty="0"/>
              <a:t>​</a:t>
            </a:r>
            <a:r>
              <a:rPr lang="ar-SA" dirty="0"/>
              <a:t>شوند استرس حاد و مزمن را از هم تمیز داده و روش های مقابله با آن را بیاموزند</a:t>
            </a:r>
            <a:r>
              <a:rPr lang="fa-IR" dirty="0"/>
              <a:t>. </a:t>
            </a:r>
            <a:endParaRPr lang="en-US" dirty="0"/>
          </a:p>
          <a:p>
            <a:pPr lvl="0"/>
            <a:r>
              <a:rPr lang="ar-SA" dirty="0"/>
              <a:t>‎درک این مسئله که همه انسان</a:t>
            </a:r>
            <a:r>
              <a:rPr lang="en-US" dirty="0"/>
              <a:t>​</a:t>
            </a:r>
            <a:r>
              <a:rPr lang="ar-SA" dirty="0"/>
              <a:t>ها در زندگی روزمره استرس را تجربه می</a:t>
            </a:r>
            <a:r>
              <a:rPr lang="en-US" dirty="0"/>
              <a:t>​</a:t>
            </a:r>
            <a:r>
              <a:rPr lang="ar-SA" dirty="0"/>
              <a:t>کنند، اما واکنش هر یک از آن ها در مقابل این موقعیت‌ها متفاوت خواهد بود نیز از فواید این آموزش است، برای مثال برخی افراد در مواجهه با استرس واکنش</a:t>
            </a:r>
            <a:r>
              <a:rPr lang="en-US" dirty="0"/>
              <a:t>​</a:t>
            </a:r>
            <a:r>
              <a:rPr lang="ar-SA" dirty="0"/>
              <a:t>های جسمانی و برخی واکنش</a:t>
            </a:r>
            <a:r>
              <a:rPr lang="en-US" dirty="0"/>
              <a:t>​</a:t>
            </a:r>
            <a:r>
              <a:rPr lang="ar-SA" dirty="0"/>
              <a:t>های شناختی و روانی از خود بروز می</a:t>
            </a:r>
            <a:r>
              <a:rPr lang="en-US" dirty="0"/>
              <a:t>​</a:t>
            </a:r>
            <a:r>
              <a:rPr lang="ar-SA" dirty="0"/>
              <a:t>دهند</a:t>
            </a:r>
            <a:r>
              <a:rPr lang="fa-IR" dirty="0"/>
              <a:t>. </a:t>
            </a:r>
            <a:endParaRPr lang="en-US" dirty="0"/>
          </a:p>
          <a:p>
            <a:pPr lvl="0"/>
            <a:r>
              <a:rPr lang="ar-SA" dirty="0"/>
              <a:t>‎کسب توانایی در این حوزه که شیوه</a:t>
            </a:r>
            <a:r>
              <a:rPr lang="en-US" dirty="0"/>
              <a:t>​</a:t>
            </a:r>
            <a:r>
              <a:rPr lang="ar-SA" dirty="0"/>
              <a:t>های تفکر منفی را به‌وسیله روش</a:t>
            </a:r>
            <a:r>
              <a:rPr lang="en-US" dirty="0"/>
              <a:t>​</a:t>
            </a:r>
            <a:r>
              <a:rPr lang="ar-SA" dirty="0"/>
              <a:t>های تفکر مثبت جایگزین کنیم</a:t>
            </a:r>
            <a:r>
              <a:rPr lang="fa-IR" dirty="0"/>
              <a:t>. </a:t>
            </a:r>
            <a:endParaRPr lang="en-US" dirty="0"/>
          </a:p>
          <a:p>
            <a:pPr lvl="0"/>
            <a:r>
              <a:rPr lang="ar-SA" dirty="0"/>
              <a:t>‎هم چنین کسب مهارت در جهت مدیریت هیجان</a:t>
            </a:r>
            <a:r>
              <a:rPr lang="en-US" dirty="0"/>
              <a:t>​</a:t>
            </a:r>
            <a:r>
              <a:rPr lang="ar-SA" dirty="0"/>
              <a:t>ها و درنتیجه کنترل علائم جسمانی از مشخصه</a:t>
            </a:r>
            <a:r>
              <a:rPr lang="en-US" dirty="0"/>
              <a:t>​</a:t>
            </a:r>
            <a:r>
              <a:rPr lang="ar-SA" dirty="0"/>
              <a:t>های اصلی سخت رویی است</a:t>
            </a:r>
            <a:r>
              <a:rPr lang="fa-IR" dirty="0"/>
              <a:t>. </a:t>
            </a:r>
            <a:endParaRPr lang="en-US" dirty="0"/>
          </a:p>
          <a:p>
            <a:pPr lvl="0"/>
            <a:r>
              <a:rPr lang="ar-SA" dirty="0"/>
              <a:t>‎استفاده از تجارب مثبت و ثمربخش با دوستان و آشنایان در برخورد با موقعیت‌های استرس‌زا می‌تواند از دیگر فواید سرسختی باشد</a:t>
            </a:r>
            <a:r>
              <a:rPr lang="fa-IR" dirty="0"/>
              <a:t>. </a:t>
            </a:r>
            <a:endParaRPr lang="en-US" dirty="0"/>
          </a:p>
          <a:p>
            <a:endParaRPr lang="fa-IR" dirty="0"/>
          </a:p>
        </p:txBody>
      </p:sp>
    </p:spTree>
    <p:extLst>
      <p:ext uri="{BB962C8B-B14F-4D97-AF65-F5344CB8AC3E}">
        <p14:creationId xmlns:p14="http://schemas.microsoft.com/office/powerpoint/2010/main" val="582870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r>
              <a:rPr lang="ar-SA" sz="4000" b="1" dirty="0"/>
              <a:t>افراد تاب آور چگونه رفتار می‌کنند؟</a:t>
            </a:r>
            <a:endParaRPr lang="en-US" sz="4000" b="1" dirty="0"/>
          </a:p>
          <a:p>
            <a:endParaRPr lang="fa-IR" dirty="0"/>
          </a:p>
        </p:txBody>
      </p:sp>
    </p:spTree>
    <p:extLst>
      <p:ext uri="{BB962C8B-B14F-4D97-AF65-F5344CB8AC3E}">
        <p14:creationId xmlns:p14="http://schemas.microsoft.com/office/powerpoint/2010/main" val="273037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ar-SA" b="1" dirty="0"/>
              <a:t>آگاهانه و هشیار عمل </a:t>
            </a:r>
            <a:r>
              <a:rPr lang="ar-SA" b="1" dirty="0" smtClean="0"/>
              <a:t>می‌کنند</a:t>
            </a:r>
            <a:r>
              <a:rPr lang="fa-IR" b="1" dirty="0" smtClean="0"/>
              <a:t>. منظور چیست؟ </a:t>
            </a:r>
            <a:endParaRPr lang="fa-IR" dirty="0"/>
          </a:p>
        </p:txBody>
      </p:sp>
    </p:spTree>
    <p:extLst>
      <p:ext uri="{BB962C8B-B14F-4D97-AF65-F5344CB8AC3E}">
        <p14:creationId xmlns:p14="http://schemas.microsoft.com/office/powerpoint/2010/main" val="336089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lgn="ctr"/>
            <a:r>
              <a:rPr lang="ar-SA" b="1" dirty="0"/>
              <a:t>آگاهانه و هشیار عمل می‌کنند. </a:t>
            </a:r>
            <a:r>
              <a:rPr lang="en-US" dirty="0"/>
              <a:t/>
            </a:r>
            <a:br>
              <a:rPr lang="en-US" dirty="0"/>
            </a:br>
            <a:endParaRPr lang="fa-IR" dirty="0"/>
          </a:p>
        </p:txBody>
      </p:sp>
      <p:sp>
        <p:nvSpPr>
          <p:cNvPr id="5" name="Content Placeholder 4"/>
          <p:cNvSpPr>
            <a:spLocks noGrp="1"/>
          </p:cNvSpPr>
          <p:nvPr>
            <p:ph idx="1"/>
          </p:nvPr>
        </p:nvSpPr>
        <p:spPr/>
        <p:txBody>
          <a:bodyPr>
            <a:normAutofit/>
          </a:bodyPr>
          <a:lstStyle/>
          <a:p>
            <a:r>
              <a:rPr lang="ar-SA" dirty="0" smtClean="0"/>
              <a:t>افراد </a:t>
            </a:r>
            <a:r>
              <a:rPr lang="ar-SA" dirty="0"/>
              <a:t>تاب آور، نسبت به موقعیت، آگاه و هشیارند، احساسات و هیجآن های خود رامی شناسند، بنابراین از علت این احساسات نیز باخبرند و هیجآن های خود را به شیو ه سالم مدیریت می‌کنند. از سوی دیگر احساسات و رفتارهای اطرافیانشان را نیز درك می‌کنند و درنتیجه بر خود، محیط و اطرافیانشان تأثیر مثبتی می‌گذارند</a:t>
            </a:r>
            <a:r>
              <a:rPr lang="fa-IR" dirty="0"/>
              <a:t>. </a:t>
            </a:r>
          </a:p>
        </p:txBody>
      </p:sp>
    </p:spTree>
    <p:extLst>
      <p:ext uri="{BB962C8B-B14F-4D97-AF65-F5344CB8AC3E}">
        <p14:creationId xmlns:p14="http://schemas.microsoft.com/office/powerpoint/2010/main" val="643108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200" b="1" dirty="0" smtClean="0"/>
              <a:t>می‌پذیرند كه موانع، بخشی از زندگی هر انسان است. </a:t>
            </a:r>
            <a:r>
              <a:rPr lang="fa-IR" sz="3200" b="1" dirty="0"/>
              <a:t>منظور چیست؟ </a:t>
            </a:r>
            <a:endParaRPr lang="fa-IR" sz="3200" dirty="0"/>
          </a:p>
          <a:p>
            <a:pPr lvl="0"/>
            <a:endParaRPr lang="fa-IR" dirty="0"/>
          </a:p>
        </p:txBody>
      </p:sp>
    </p:spTree>
    <p:extLst>
      <p:ext uri="{BB962C8B-B14F-4D97-AF65-F5344CB8AC3E}">
        <p14:creationId xmlns:p14="http://schemas.microsoft.com/office/powerpoint/2010/main" val="3947827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lgn="ctr"/>
            <a:r>
              <a:rPr lang="ar-SA" b="1" dirty="0"/>
              <a:t>می‌پذیرند كه موانع، بخشی از زندگی هر انسان است. </a:t>
            </a:r>
            <a:r>
              <a:rPr lang="en-US" dirty="0"/>
              <a:t/>
            </a:r>
            <a:br>
              <a:rPr lang="en-US" dirty="0"/>
            </a:br>
            <a:endParaRPr lang="fa-IR" dirty="0"/>
          </a:p>
        </p:txBody>
      </p:sp>
      <p:sp>
        <p:nvSpPr>
          <p:cNvPr id="5" name="Content Placeholder 4"/>
          <p:cNvSpPr>
            <a:spLocks noGrp="1"/>
          </p:cNvSpPr>
          <p:nvPr>
            <p:ph idx="1"/>
          </p:nvPr>
        </p:nvSpPr>
        <p:spPr/>
        <p:txBody>
          <a:bodyPr>
            <a:normAutofit/>
          </a:bodyPr>
          <a:lstStyle/>
          <a:p>
            <a:r>
              <a:rPr lang="ar-SA" dirty="0" smtClean="0"/>
              <a:t>یكی </a:t>
            </a:r>
            <a:r>
              <a:rPr lang="ar-SA" dirty="0"/>
              <a:t>دیگر از ویژگی‌های افراد تاب آور این است كه می‌دانند زندگی پر از چالش است. آن ها می‌دانند كه ما نمی‌توانیم از بسیاری مشكلات اجتناب كنیم، ولی می‌توانیم در برابر آن ها باز و منعطف باشیم و اشتیاق خود را برای سازگار شدن با تغییرات حفظ كنیم</a:t>
            </a:r>
            <a:r>
              <a:rPr lang="fa-IR" dirty="0"/>
              <a:t>. </a:t>
            </a:r>
          </a:p>
        </p:txBody>
      </p:sp>
    </p:spTree>
    <p:extLst>
      <p:ext uri="{BB962C8B-B14F-4D97-AF65-F5344CB8AC3E}">
        <p14:creationId xmlns:p14="http://schemas.microsoft.com/office/powerpoint/2010/main" val="1029275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200" b="1" dirty="0" smtClean="0"/>
              <a:t>دارای </a:t>
            </a:r>
            <a:r>
              <a:rPr lang="ar-SA" sz="3200" b="1" dirty="0"/>
              <a:t>منبع كنترل درونی هستند. </a:t>
            </a:r>
            <a:r>
              <a:rPr lang="fa-IR" sz="3200" b="1" dirty="0"/>
              <a:t>منظور چیست؟ </a:t>
            </a:r>
            <a:endParaRPr lang="fa-IR" sz="3200" dirty="0"/>
          </a:p>
          <a:p>
            <a:pPr lvl="0"/>
            <a:endParaRPr lang="en-US" dirty="0"/>
          </a:p>
        </p:txBody>
      </p:sp>
    </p:spTree>
    <p:extLst>
      <p:ext uri="{BB962C8B-B14F-4D97-AF65-F5344CB8AC3E}">
        <p14:creationId xmlns:p14="http://schemas.microsoft.com/office/powerpoint/2010/main" val="2252505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lgn="ctr"/>
            <a:r>
              <a:rPr lang="ar-SA" b="1" dirty="0"/>
              <a:t>دارای منبع كنترل درونی هستند. </a:t>
            </a:r>
            <a:r>
              <a:rPr lang="en-US" dirty="0"/>
              <a:t/>
            </a:r>
            <a:br>
              <a:rPr lang="en-US" dirty="0"/>
            </a:br>
            <a:endParaRPr lang="fa-IR" dirty="0"/>
          </a:p>
        </p:txBody>
      </p:sp>
      <p:sp>
        <p:nvSpPr>
          <p:cNvPr id="5" name="Content Placeholder 4"/>
          <p:cNvSpPr>
            <a:spLocks noGrp="1"/>
          </p:cNvSpPr>
          <p:nvPr>
            <p:ph idx="1"/>
          </p:nvPr>
        </p:nvSpPr>
        <p:spPr/>
        <p:txBody>
          <a:bodyPr>
            <a:normAutofit/>
          </a:bodyPr>
          <a:lstStyle/>
          <a:p>
            <a:r>
              <a:rPr lang="ar-SA" dirty="0" smtClean="0"/>
              <a:t>افراد </a:t>
            </a:r>
            <a:r>
              <a:rPr lang="ar-SA" dirty="0"/>
              <a:t>تاب آور، خود را مسئول شرایط خویش می‌دانند و برای هر مشكل، شكست و مسئله، منابع بیرونی را سرزنش نمی‌کنند. آن ها سهم خود را در امور زندگی، همراه با مسئولیت، پذیرفته‌اند و بر این باورند كه هر عملی كه انجام می‌دهند بر زندگی‌شان بازتابی دارد. البته واضح است كه برخی عوامل از كنترل ما خارج است نظیر بلایای طبیعی. این افراد، همراه با تشخیص علت مسائل، قادرند با پیدا كردن را ه حل مؤثر بر موقعیت و آینده خود تأثیر مثبت بگذارند</a:t>
            </a:r>
            <a:r>
              <a:rPr lang="fa-IR" dirty="0"/>
              <a:t>. </a:t>
            </a:r>
            <a:endParaRPr lang="en-US" dirty="0"/>
          </a:p>
        </p:txBody>
      </p:sp>
    </p:spTree>
    <p:extLst>
      <p:ext uri="{BB962C8B-B14F-4D97-AF65-F5344CB8AC3E}">
        <p14:creationId xmlns:p14="http://schemas.microsoft.com/office/powerpoint/2010/main" val="1225013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fa-IR" dirty="0" smtClean="0"/>
              <a:t>. </a:t>
            </a:r>
            <a:endParaRPr lang="en-US" dirty="0"/>
          </a:p>
          <a:p>
            <a:r>
              <a:rPr lang="ar-SA" b="1" dirty="0"/>
              <a:t>از مهارت های حل مسئله برخوردارند. </a:t>
            </a:r>
            <a:r>
              <a:rPr lang="fa-IR" b="1" dirty="0"/>
              <a:t>منظور چیست؟ </a:t>
            </a:r>
            <a:endParaRPr lang="fa-IR" dirty="0"/>
          </a:p>
          <a:p>
            <a:pPr lvl="0"/>
            <a:endParaRPr lang="en-US" dirty="0"/>
          </a:p>
        </p:txBody>
      </p:sp>
    </p:spTree>
    <p:extLst>
      <p:ext uri="{BB962C8B-B14F-4D97-AF65-F5344CB8AC3E}">
        <p14:creationId xmlns:p14="http://schemas.microsoft.com/office/powerpoint/2010/main" val="2276809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ar-SA" b="1" dirty="0"/>
              <a:t>از مهارت های حل مسئله برخوردارند. </a:t>
            </a:r>
            <a:r>
              <a:rPr lang="en-US" dirty="0"/>
              <a:t/>
            </a:r>
            <a:br>
              <a:rPr lang="en-US" dirty="0"/>
            </a:br>
            <a:endParaRPr lang="fa-IR" dirty="0"/>
          </a:p>
        </p:txBody>
      </p:sp>
      <p:sp>
        <p:nvSpPr>
          <p:cNvPr id="5" name="Content Placeholder 4"/>
          <p:cNvSpPr>
            <a:spLocks noGrp="1"/>
          </p:cNvSpPr>
          <p:nvPr>
            <p:ph idx="1"/>
          </p:nvPr>
        </p:nvSpPr>
        <p:spPr/>
        <p:txBody>
          <a:bodyPr>
            <a:normAutofit/>
          </a:bodyPr>
          <a:lstStyle/>
          <a:p>
            <a:pPr lvl="0"/>
            <a:r>
              <a:rPr lang="fa-IR" dirty="0" smtClean="0"/>
              <a:t>. </a:t>
            </a:r>
            <a:endParaRPr lang="en-US" dirty="0"/>
          </a:p>
          <a:p>
            <a:r>
              <a:rPr lang="ar-SA" dirty="0" smtClean="0"/>
              <a:t>وقتی </a:t>
            </a:r>
            <a:r>
              <a:rPr lang="ar-SA" dirty="0"/>
              <a:t>بحران پدیدار می‌شود، افراد تاب آور قادرند با استفاده از فنون حل مسئله، به راه‌حل‌های امن و مطمئن برسند. درحالی‌که سایر افراد در این موقعیت‌های سخت دچار استرس زیاد می‌شوند و نمی‌توانند راه‌حل مناسب و مفیدی انتخاب كنند</a:t>
            </a:r>
            <a:r>
              <a:rPr lang="fa-IR" dirty="0"/>
              <a:t>. </a:t>
            </a:r>
            <a:endParaRPr lang="en-US" dirty="0"/>
          </a:p>
        </p:txBody>
      </p:sp>
    </p:spTree>
    <p:extLst>
      <p:ext uri="{BB962C8B-B14F-4D97-AF65-F5344CB8AC3E}">
        <p14:creationId xmlns:p14="http://schemas.microsoft.com/office/powerpoint/2010/main" val="2031986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r>
              <a:rPr lang="ar-SA" sz="3600" b="1" dirty="0"/>
              <a:t>سرسختی و تاب‌آوری روانی چیست؟</a:t>
            </a:r>
            <a:endParaRPr lang="en-US" sz="3600" b="1" dirty="0"/>
          </a:p>
          <a:p>
            <a:endParaRPr lang="fa-IR" dirty="0"/>
          </a:p>
        </p:txBody>
      </p:sp>
    </p:spTree>
    <p:extLst>
      <p:ext uri="{BB962C8B-B14F-4D97-AF65-F5344CB8AC3E}">
        <p14:creationId xmlns:p14="http://schemas.microsoft.com/office/powerpoint/2010/main" val="2755279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dirty="0"/>
          </a:p>
        </p:txBody>
      </p:sp>
      <p:sp>
        <p:nvSpPr>
          <p:cNvPr id="5" name="Content Placeholder 4"/>
          <p:cNvSpPr>
            <a:spLocks noGrp="1"/>
          </p:cNvSpPr>
          <p:nvPr>
            <p:ph idx="1"/>
          </p:nvPr>
        </p:nvSpPr>
        <p:spPr/>
        <p:txBody>
          <a:bodyPr>
            <a:normAutofit/>
          </a:bodyPr>
          <a:lstStyle/>
          <a:p>
            <a:r>
              <a:rPr lang="ar-SA" b="1" dirty="0" smtClean="0"/>
              <a:t>ارتباطات محكم اجتماعی دارند. </a:t>
            </a:r>
            <a:r>
              <a:rPr lang="fa-IR" b="1" dirty="0"/>
              <a:t>منظور چیست؟ </a:t>
            </a:r>
            <a:endParaRPr lang="fa-IR" dirty="0"/>
          </a:p>
          <a:p>
            <a:pPr lvl="0"/>
            <a:endParaRPr lang="fa-IR" dirty="0"/>
          </a:p>
        </p:txBody>
      </p:sp>
    </p:spTree>
    <p:extLst>
      <p:ext uri="{BB962C8B-B14F-4D97-AF65-F5344CB8AC3E}">
        <p14:creationId xmlns:p14="http://schemas.microsoft.com/office/powerpoint/2010/main" val="4036146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fa-IR" b="1" dirty="0" smtClean="0"/>
              <a:t>ارت</a:t>
            </a:r>
            <a:r>
              <a:rPr lang="ar-SA" b="1" dirty="0" smtClean="0"/>
              <a:t>باطات </a:t>
            </a:r>
            <a:r>
              <a:rPr lang="ar-SA" b="1" dirty="0"/>
              <a:t>محكم اجتماعی دارند. </a:t>
            </a:r>
            <a:r>
              <a:rPr lang="en-US" dirty="0"/>
              <a:t/>
            </a:r>
            <a:br>
              <a:rPr lang="en-US" dirty="0"/>
            </a:br>
            <a:endParaRPr lang="fa-IR" dirty="0"/>
          </a:p>
        </p:txBody>
      </p:sp>
      <p:sp>
        <p:nvSpPr>
          <p:cNvPr id="5" name="Content Placeholder 4"/>
          <p:cNvSpPr>
            <a:spLocks noGrp="1"/>
          </p:cNvSpPr>
          <p:nvPr>
            <p:ph idx="1"/>
          </p:nvPr>
        </p:nvSpPr>
        <p:spPr/>
        <p:txBody>
          <a:bodyPr>
            <a:normAutofit/>
          </a:bodyPr>
          <a:lstStyle/>
          <a:p>
            <a:pPr lvl="0"/>
            <a:r>
              <a:rPr lang="ar-SA" b="1" dirty="0" smtClean="0"/>
              <a:t>ارت</a:t>
            </a:r>
            <a:r>
              <a:rPr lang="fa-IR" b="1" smtClean="0"/>
              <a:t>باطات</a:t>
            </a:r>
            <a:r>
              <a:rPr lang="ar-SA" smtClean="0"/>
              <a:t>افراد </a:t>
            </a:r>
            <a:r>
              <a:rPr lang="ar-SA" dirty="0"/>
              <a:t>تاب آور شبکه حمایتی و عاطفی محكمی دارند. چنین ارتباطاتی به آن ها كمك می‌کند، درباره نگرانی‌ها و چالش‌های خود باکسانی صحبت كنند، از مشورت، همدلی و همراهی آن ها بهره‌مند شوند، راه‌حل‌های جدید را كشف كنند و درمجموع، ازلحاظ روانی احساس قدرت و آرامش كنند</a:t>
            </a:r>
            <a:r>
              <a:rPr lang="fa-IR" dirty="0"/>
              <a:t>. </a:t>
            </a:r>
          </a:p>
        </p:txBody>
      </p:sp>
    </p:spTree>
    <p:extLst>
      <p:ext uri="{BB962C8B-B14F-4D97-AF65-F5344CB8AC3E}">
        <p14:creationId xmlns:p14="http://schemas.microsoft.com/office/powerpoint/2010/main" val="4046229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200" b="1" dirty="0" smtClean="0"/>
              <a:t>خود </a:t>
            </a:r>
            <a:r>
              <a:rPr lang="ar-SA" sz="3200" b="1" dirty="0"/>
              <a:t>را فردی قربانی ارزیابی نمی‌کنند. </a:t>
            </a:r>
            <a:r>
              <a:rPr lang="fa-IR" sz="3200" b="1" dirty="0"/>
              <a:t>منظور چیست؟ </a:t>
            </a:r>
            <a:endParaRPr lang="en-US" sz="3200" dirty="0"/>
          </a:p>
        </p:txBody>
      </p:sp>
    </p:spTree>
    <p:extLst>
      <p:ext uri="{BB962C8B-B14F-4D97-AF65-F5344CB8AC3E}">
        <p14:creationId xmlns:p14="http://schemas.microsoft.com/office/powerpoint/2010/main" val="3459624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lgn="ctr"/>
            <a:r>
              <a:rPr lang="ar-SA" b="1" dirty="0"/>
              <a:t>خود را فردی قربانی ارزیابی نمی‌کنند. </a:t>
            </a:r>
            <a:r>
              <a:rPr lang="en-US" dirty="0"/>
              <a:t/>
            </a:r>
            <a:br>
              <a:rPr lang="en-US" dirty="0"/>
            </a:br>
            <a:endParaRPr lang="fa-IR" dirty="0"/>
          </a:p>
        </p:txBody>
      </p:sp>
      <p:sp>
        <p:nvSpPr>
          <p:cNvPr id="5" name="Content Placeholder 4"/>
          <p:cNvSpPr>
            <a:spLocks noGrp="1"/>
          </p:cNvSpPr>
          <p:nvPr>
            <p:ph idx="1"/>
          </p:nvPr>
        </p:nvSpPr>
        <p:spPr/>
        <p:txBody>
          <a:bodyPr>
            <a:normAutofit/>
          </a:bodyPr>
          <a:lstStyle/>
          <a:p>
            <a:r>
              <a:rPr lang="ar-SA" dirty="0" smtClean="0"/>
              <a:t>افراد </a:t>
            </a:r>
            <a:r>
              <a:rPr lang="ar-SA" dirty="0"/>
              <a:t>تاب آور خود را قربانی و ناتوان تصور نمی‌کنند. وقتی با یك بحران دست‌به‌گریبان‌اند، همواره خود را فردی نجات‌یافته تصور می‌کنند و معتقدند كه می‌توانند بر شرایط فائق آیند</a:t>
            </a:r>
            <a:r>
              <a:rPr lang="fa-IR" dirty="0"/>
              <a:t>. </a:t>
            </a:r>
            <a:endParaRPr lang="en-US" dirty="0"/>
          </a:p>
        </p:txBody>
      </p:sp>
    </p:spTree>
    <p:extLst>
      <p:ext uri="{BB962C8B-B14F-4D97-AF65-F5344CB8AC3E}">
        <p14:creationId xmlns:p14="http://schemas.microsoft.com/office/powerpoint/2010/main" val="4090458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b="1" dirty="0" smtClean="0"/>
              <a:t>قادرند </a:t>
            </a:r>
            <a:r>
              <a:rPr lang="ar-SA" b="1" dirty="0"/>
              <a:t>متناسب با موقعیت، درخواست كمك كنند</a:t>
            </a:r>
            <a:r>
              <a:rPr lang="fa-IR" b="1" dirty="0"/>
              <a:t>. منظور چیست؟ </a:t>
            </a:r>
            <a:endParaRPr lang="fa-IR" dirty="0"/>
          </a:p>
        </p:txBody>
      </p:sp>
    </p:spTree>
    <p:extLst>
      <p:ext uri="{BB962C8B-B14F-4D97-AF65-F5344CB8AC3E}">
        <p14:creationId xmlns:p14="http://schemas.microsoft.com/office/powerpoint/2010/main" val="41863956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lgn="ctr"/>
            <a:r>
              <a:rPr lang="ar-SA" b="1" dirty="0"/>
              <a:t>قادرند متناسب با موقعیت، درخواست كمك كنند</a:t>
            </a:r>
            <a:r>
              <a:rPr lang="fa-IR" b="1" dirty="0"/>
              <a:t>. </a:t>
            </a:r>
            <a:r>
              <a:rPr lang="en-US" dirty="0"/>
              <a:t/>
            </a:r>
            <a:br>
              <a:rPr lang="en-US" dirty="0"/>
            </a:br>
            <a:endParaRPr lang="fa-IR" dirty="0"/>
          </a:p>
        </p:txBody>
      </p:sp>
      <p:sp>
        <p:nvSpPr>
          <p:cNvPr id="5" name="Content Placeholder 4"/>
          <p:cNvSpPr>
            <a:spLocks noGrp="1"/>
          </p:cNvSpPr>
          <p:nvPr>
            <p:ph idx="1"/>
          </p:nvPr>
        </p:nvSpPr>
        <p:spPr/>
        <p:txBody>
          <a:bodyPr>
            <a:normAutofit/>
          </a:bodyPr>
          <a:lstStyle/>
          <a:p>
            <a:r>
              <a:rPr lang="ar-SA" dirty="0" smtClean="0"/>
              <a:t>چنان‌که </a:t>
            </a:r>
            <a:r>
              <a:rPr lang="ar-SA" dirty="0"/>
              <a:t>گفته شد منابع حمایتی یكی از اجزای مهم تاب‌آوری است؛ بنابراین افراد تاب آور هر زمان كه ضرورت ایجاب كند، از این منابع درخواست كمك می‌کنند. منابع حمایتی تخصصی شامل روانشناسان و مشاوران متخصص، کتاب‌های خودیاری، مطالعه زندگی‌نامه‌های افراد مهم و دیگر منابع، شامل دوستان، افراد خانواده، همسایه‌ها و مانند آن است</a:t>
            </a:r>
            <a:r>
              <a:rPr lang="fa-IR" dirty="0"/>
              <a:t>. </a:t>
            </a:r>
            <a:endParaRPr lang="en-US" dirty="0"/>
          </a:p>
          <a:p>
            <a:endParaRPr lang="fa-IR" dirty="0"/>
          </a:p>
        </p:txBody>
      </p:sp>
    </p:spTree>
    <p:extLst>
      <p:ext uri="{BB962C8B-B14F-4D97-AF65-F5344CB8AC3E}">
        <p14:creationId xmlns:p14="http://schemas.microsoft.com/office/powerpoint/2010/main" val="22163090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r>
              <a:rPr lang="ar-SA" sz="3200" b="1" dirty="0"/>
              <a:t>چگونه تاب آور شویم؟</a:t>
            </a:r>
            <a:endParaRPr lang="en-US" sz="3200" b="1" dirty="0"/>
          </a:p>
          <a:p>
            <a:endParaRPr lang="fa-IR" dirty="0"/>
          </a:p>
        </p:txBody>
      </p:sp>
    </p:spTree>
    <p:extLst>
      <p:ext uri="{BB962C8B-B14F-4D97-AF65-F5344CB8AC3E}">
        <p14:creationId xmlns:p14="http://schemas.microsoft.com/office/powerpoint/2010/main" val="23942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a:xfrm>
            <a:off x="2589212" y="2133599"/>
            <a:ext cx="8915400" cy="4513943"/>
          </a:xfrm>
        </p:spPr>
        <p:txBody>
          <a:bodyPr>
            <a:normAutofit/>
          </a:bodyPr>
          <a:lstStyle/>
          <a:p>
            <a:r>
              <a:rPr lang="ar-SA" dirty="0"/>
              <a:t>می‌توان گفت فرد تاب آور، نحوه‌ی استدلال و نگرش متفاوتی در مواجهه با شرایط ناگوار اتخاذ می‌کند. به‌جای فاجعه ساختن از مشکل و گرفتار شدن در تبعات آن به خود و توانایی‌هایش توجه بیشتری </a:t>
            </a:r>
            <a:r>
              <a:rPr lang="ar-SA" dirty="0" smtClean="0"/>
              <a:t>می‌کند</a:t>
            </a:r>
            <a:r>
              <a:rPr lang="fa-IR" dirty="0" smtClean="0"/>
              <a:t>.</a:t>
            </a:r>
          </a:p>
          <a:p>
            <a:r>
              <a:rPr lang="ar-SA" dirty="0" smtClean="0"/>
              <a:t> </a:t>
            </a:r>
            <a:r>
              <a:rPr lang="ar-SA" dirty="0"/>
              <a:t>مثلاً چنین شخصی ممکن است یک موقعیت پرمخاطره را یک فرصت در نظر بگیرد نه یک تهدید و در دشواری‌ها به‌جای اضطراب وشکست، موفقیت را تجربه کند؛ بنابراین تاب‌آوری موجب سازگاری مناسب در مواجهه با مشکلات می‌شود و این چیزی بیش از اجتناب ساده از پیامدهای منفی است</a:t>
            </a:r>
            <a:r>
              <a:rPr lang="fa-IR" dirty="0"/>
              <a:t>. </a:t>
            </a:r>
          </a:p>
        </p:txBody>
      </p:sp>
    </p:spTree>
    <p:extLst>
      <p:ext uri="{BB962C8B-B14F-4D97-AF65-F5344CB8AC3E}">
        <p14:creationId xmlns:p14="http://schemas.microsoft.com/office/powerpoint/2010/main" val="999516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a:xfrm>
            <a:off x="2589212" y="2133599"/>
            <a:ext cx="8915400" cy="4513943"/>
          </a:xfrm>
        </p:spPr>
        <p:txBody>
          <a:bodyPr>
            <a:normAutofit/>
          </a:bodyPr>
          <a:lstStyle/>
          <a:p>
            <a:r>
              <a:rPr lang="ar-SA" dirty="0" smtClean="0"/>
              <a:t>روان‌شناسان </a:t>
            </a:r>
            <a:r>
              <a:rPr lang="ar-SA" dirty="0"/>
              <a:t>حیطه‌ی خلاقیت اعتقاددارند هر عمل </a:t>
            </a:r>
            <a:r>
              <a:rPr lang="ar-SA" dirty="0" smtClean="0"/>
              <a:t>خلاقآنه </a:t>
            </a:r>
            <a:r>
              <a:rPr lang="ar-SA" dirty="0"/>
              <a:t>متضمن ویرانی وضعیت پیشین است</a:t>
            </a:r>
            <a:r>
              <a:rPr lang="fa-IR" dirty="0"/>
              <a:t>. </a:t>
            </a:r>
            <a:r>
              <a:rPr lang="ar-SA" dirty="0"/>
              <a:t>به نظر می‌رسد که افراد تاب آور به‌طور خلاقانه رابطه‌ی قدیمی «شرایط ناگوار-آسیب روانی» را حذف و با یک تغییر جدید، رابطه‌ی «شرایط پر مخاطره-رشد و بالندگی» را جایگزین آن می‌کنند؛ یعنی تاب آورها ذهنشان را طوری برنامه‌ریزی می کنند که بعد از هر موقعیت استرس‌آوری به دنبال رشد خودشان هستند و مثل خیلی‌ از افراد تسلیم آسیب‌های روانی نمی‌شوند</a:t>
            </a:r>
            <a:r>
              <a:rPr lang="fa-IR" dirty="0"/>
              <a:t>. </a:t>
            </a:r>
            <a:endParaRPr lang="en-US" dirty="0"/>
          </a:p>
          <a:p>
            <a:endParaRPr lang="fa-IR" dirty="0"/>
          </a:p>
        </p:txBody>
      </p:sp>
    </p:spTree>
    <p:extLst>
      <p:ext uri="{BB962C8B-B14F-4D97-AF65-F5344CB8AC3E}">
        <p14:creationId xmlns:p14="http://schemas.microsoft.com/office/powerpoint/2010/main" val="19854860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a:xfrm>
            <a:off x="2589212" y="2133599"/>
            <a:ext cx="8915400" cy="4513943"/>
          </a:xfrm>
        </p:spPr>
        <p:txBody>
          <a:bodyPr>
            <a:normAutofit/>
          </a:bodyPr>
          <a:lstStyle/>
          <a:p>
            <a:r>
              <a:rPr lang="ar-SA" dirty="0" smtClean="0"/>
              <a:t>بطور </a:t>
            </a:r>
            <a:r>
              <a:rPr lang="ar-SA" dirty="0"/>
              <a:t>خلاصه می توان گفت، تاب‌آوری در مورد کسانی به کار می‌رود که در معرض خطر قرار می‌گیرند ولی دچار اختلالات روانی نمی‌شوند وزندگی‌شان، چندان مختل نمی‌شود و اگر هم بشود به‌سرعت به شرایط متعادل پیشین برمی‌گردند</a:t>
            </a:r>
            <a:r>
              <a:rPr lang="fa-IR" dirty="0"/>
              <a:t>. </a:t>
            </a:r>
            <a:endParaRPr lang="en-US" dirty="0"/>
          </a:p>
          <a:p>
            <a:r>
              <a:rPr lang="ar-SA" dirty="0"/>
              <a:t>تاب‌آوری باعث می‌شود که افراد در شرایط دشوار و باوجود عوامل خطر از ظرفیت‌های موجود خود در دستیابی به موفقیت و رشد زندگی فردی استفاده کنند و از این چالش‌ها و آزمون‌ها به‌عنوان فرصتی برای توانمند کردن خود بهره گیرند و از آن ها سربلند بیرون آیند</a:t>
            </a:r>
            <a:r>
              <a:rPr lang="fa-IR" dirty="0"/>
              <a:t>. </a:t>
            </a:r>
            <a:endParaRPr lang="en-US" dirty="0"/>
          </a:p>
          <a:p>
            <a:endParaRPr lang="fa-IR" dirty="0"/>
          </a:p>
        </p:txBody>
      </p:sp>
    </p:spTree>
    <p:extLst>
      <p:ext uri="{BB962C8B-B14F-4D97-AF65-F5344CB8AC3E}">
        <p14:creationId xmlns:p14="http://schemas.microsoft.com/office/powerpoint/2010/main" val="813595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r>
              <a:rPr lang="ar-SA" dirty="0"/>
              <a:t>این اصطلاح در مورد افرادی به‌کاربرده می‌شود که در برابر فشار روانی مقاوم‌تر هستند و نسبت به بیشتر افراد کمتر مستعد بیماری</a:t>
            </a:r>
            <a:r>
              <a:rPr lang="en-US" dirty="0"/>
              <a:t>​</a:t>
            </a:r>
            <a:r>
              <a:rPr lang="fa-IR" dirty="0"/>
              <a:t>اند</a:t>
            </a:r>
            <a:r>
              <a:rPr lang="ar-SA" dirty="0" smtClean="0"/>
              <a:t>.</a:t>
            </a:r>
            <a:endParaRPr lang="fa-IR" dirty="0" smtClean="0"/>
          </a:p>
          <a:p>
            <a:r>
              <a:rPr lang="ar-SA" dirty="0" smtClean="0"/>
              <a:t> </a:t>
            </a:r>
            <a:r>
              <a:rPr lang="ar-SA" dirty="0"/>
              <a:t>افرادی که دارای این ویژگی هستند معمولاً بر زندگی خود کنترل بیشتری احساس می</a:t>
            </a:r>
            <a:r>
              <a:rPr lang="en-US" dirty="0"/>
              <a:t>​</a:t>
            </a:r>
            <a:r>
              <a:rPr lang="ar-SA" dirty="0"/>
              <a:t>کنند، نسبت به آنچه انجام می</a:t>
            </a:r>
            <a:r>
              <a:rPr lang="en-US" dirty="0"/>
              <a:t>​</a:t>
            </a:r>
            <a:r>
              <a:rPr lang="ar-SA" dirty="0"/>
              <a:t>دهند تعلق‌خاطر بیشتری دارند و در قبال عقاید و تغییرات جدید پذیرا هستند</a:t>
            </a:r>
            <a:r>
              <a:rPr lang="ar-SA" dirty="0" smtClean="0"/>
              <a:t>.</a:t>
            </a:r>
            <a:endParaRPr lang="fa-IR" dirty="0" smtClean="0"/>
          </a:p>
          <a:p>
            <a:r>
              <a:rPr lang="ar-SA" dirty="0" smtClean="0"/>
              <a:t> </a:t>
            </a:r>
            <a:r>
              <a:rPr lang="ar-SA" dirty="0"/>
              <a:t>تحقیقات جدیدتر نشانگر ارتباط بین سرسختی، بیماری و نیز طول عمر است؛ بدین ترتیب که داشتن این ویژگی نه‌تنها ما را در قبال بیماری</a:t>
            </a:r>
            <a:r>
              <a:rPr lang="en-US" dirty="0"/>
              <a:t>​</a:t>
            </a:r>
            <a:r>
              <a:rPr lang="ar-SA" dirty="0"/>
              <a:t>ها ایمن می</a:t>
            </a:r>
            <a:r>
              <a:rPr lang="en-US" dirty="0"/>
              <a:t>​</a:t>
            </a:r>
            <a:r>
              <a:rPr lang="ar-SA" dirty="0"/>
              <a:t>کند بلکه باعث افزایش طول عمر نیز می</a:t>
            </a:r>
            <a:r>
              <a:rPr lang="en-US" dirty="0"/>
              <a:t>​</a:t>
            </a:r>
            <a:r>
              <a:rPr lang="ar-SA" dirty="0"/>
              <a:t>شود. </a:t>
            </a:r>
            <a:endParaRPr lang="fa-IR" dirty="0"/>
          </a:p>
        </p:txBody>
      </p:sp>
    </p:spTree>
    <p:extLst>
      <p:ext uri="{BB962C8B-B14F-4D97-AF65-F5344CB8AC3E}">
        <p14:creationId xmlns:p14="http://schemas.microsoft.com/office/powerpoint/2010/main" val="21505523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r>
              <a:rPr lang="ar-SA" sz="3200" b="1" dirty="0"/>
              <a:t>راه‌های تقویت تاب‌آوری در کودکان</a:t>
            </a:r>
            <a:endParaRPr lang="en-US" sz="3200" b="1" dirty="0"/>
          </a:p>
          <a:p>
            <a:endParaRPr lang="fa-IR" dirty="0"/>
          </a:p>
        </p:txBody>
      </p:sp>
    </p:spTree>
    <p:extLst>
      <p:ext uri="{BB962C8B-B14F-4D97-AF65-F5344CB8AC3E}">
        <p14:creationId xmlns:p14="http://schemas.microsoft.com/office/powerpoint/2010/main" val="40242312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ar-SA" dirty="0"/>
              <a:t>اجازه دهيم فرزندانمان تلاش و حد بهینه‌ی استقلال را حتی اگر (اندکی) سخت به نظر می‌آید، تجربه کنند</a:t>
            </a:r>
            <a:r>
              <a:rPr lang="fa-IR" dirty="0"/>
              <a:t>. </a:t>
            </a:r>
            <a:endParaRPr lang="en-US" dirty="0"/>
          </a:p>
          <a:p>
            <a:pPr lvl="0"/>
            <a:r>
              <a:rPr lang="ar-SA" dirty="0"/>
              <a:t>شوخی و خلاقيت را همراه هميشگی آ نهاکنیم زیرا به‌خودی‌خود هيجان و نگرش مثبت را زنده نگه می‌دارد</a:t>
            </a:r>
            <a:r>
              <a:rPr lang="fa-IR" dirty="0"/>
              <a:t>. </a:t>
            </a:r>
            <a:endParaRPr lang="en-US" dirty="0"/>
          </a:p>
          <a:p>
            <a:pPr lvl="0"/>
            <a:r>
              <a:rPr lang="ar-SA" dirty="0"/>
              <a:t>به آن ها بیاموزیم که روابط ما موضوع اصلی زندگی ما و از هر چيزی مهم‌تر است</a:t>
            </a:r>
            <a:r>
              <a:rPr lang="fa-IR" dirty="0"/>
              <a:t>. </a:t>
            </a:r>
            <a:endParaRPr lang="en-US" dirty="0"/>
          </a:p>
          <a:p>
            <a:pPr lvl="0"/>
            <a:r>
              <a:rPr lang="ar-SA" dirty="0"/>
              <a:t>خدمت و کمک به ديگران و استفاده مشترک از اسباب‌بازی‌ها و تقسيم خوراکی‌ها بین دوستانشان را با آن ها تمر</a:t>
            </a:r>
            <a:r>
              <a:rPr lang="fa-IR" dirty="0"/>
              <a:t>ین کنیم. </a:t>
            </a:r>
          </a:p>
        </p:txBody>
      </p:sp>
    </p:spTree>
    <p:extLst>
      <p:ext uri="{BB962C8B-B14F-4D97-AF65-F5344CB8AC3E}">
        <p14:creationId xmlns:p14="http://schemas.microsoft.com/office/powerpoint/2010/main" val="16353535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ar-SA" dirty="0" smtClean="0"/>
              <a:t>چه </a:t>
            </a:r>
            <a:r>
              <a:rPr lang="ar-SA" dirty="0"/>
              <a:t>در صف اتوبوس و چه در صف مدرسه و رستوران، صبوری کردن را به آن ها بياموزيم</a:t>
            </a:r>
            <a:r>
              <a:rPr lang="fa-IR" dirty="0"/>
              <a:t>. </a:t>
            </a:r>
            <a:endParaRPr lang="en-US" dirty="0"/>
          </a:p>
          <a:p>
            <a:pPr lvl="0"/>
            <a:r>
              <a:rPr lang="ar-SA" dirty="0"/>
              <a:t>هميشه همه‌چیز را در همه حال، برای بچه‌ها فراهم و ارائه نکنيم</a:t>
            </a:r>
            <a:r>
              <a:rPr lang="fa-IR" dirty="0"/>
              <a:t>. </a:t>
            </a:r>
            <a:endParaRPr lang="en-US" dirty="0"/>
          </a:p>
          <a:p>
            <a:pPr lvl="0"/>
            <a:r>
              <a:rPr lang="ar-SA" dirty="0"/>
              <a:t>بخشيدن لوازم‌التحریر و لباس‌های نو يا مستعمل را با بچه‌ها تمرين کنيم</a:t>
            </a:r>
            <a:r>
              <a:rPr lang="fa-IR" dirty="0"/>
              <a:t>. </a:t>
            </a:r>
            <a:r>
              <a:rPr lang="ar-SA" dirty="0"/>
              <a:t>آن ها را با فعالیت‌های خيريه، آشنا کنیم. (رويکرد، عشق و خدمت به ديگران باشد، نه جلب تأييد و تصويب). </a:t>
            </a:r>
            <a:endParaRPr lang="en-US" dirty="0"/>
          </a:p>
          <a:p>
            <a:pPr lvl="0"/>
            <a:r>
              <a:rPr lang="ar-SA" dirty="0"/>
              <a:t>هرازگاهی از فرزندانمان در حد توانشان کمک بخواهيم، به‌طوری‌که آن ها طعم شيرين کمک به ديگران را بچشند</a:t>
            </a:r>
            <a:r>
              <a:rPr lang="fa-IR" dirty="0"/>
              <a:t>. </a:t>
            </a:r>
          </a:p>
        </p:txBody>
      </p:sp>
    </p:spTree>
    <p:extLst>
      <p:ext uri="{BB962C8B-B14F-4D97-AF65-F5344CB8AC3E}">
        <p14:creationId xmlns:p14="http://schemas.microsoft.com/office/powerpoint/2010/main" val="9575571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ar-SA" dirty="0" smtClean="0"/>
              <a:t>كودكان </a:t>
            </a:r>
            <a:r>
              <a:rPr lang="ar-SA" dirty="0"/>
              <a:t>را با مفهوم گر صبر کنی ز غوره حلوا سازی</a:t>
            </a:r>
            <a:r>
              <a:rPr lang="ar-SA" b="1" dirty="0"/>
              <a:t> </a:t>
            </a:r>
            <a:r>
              <a:rPr lang="ar-SA" dirty="0"/>
              <a:t>آشنا کنیم و شرايطی فراهم کنيم تا بچه‌ها با مفهوم مبارزه با سختی‌ها و چالش‌های زندگی آشنا شوند</a:t>
            </a:r>
            <a:r>
              <a:rPr lang="fa-IR" dirty="0"/>
              <a:t>. </a:t>
            </a:r>
            <a:endParaRPr lang="en-US" dirty="0"/>
          </a:p>
          <a:p>
            <a:pPr lvl="0"/>
            <a:r>
              <a:rPr lang="ar-SA" dirty="0"/>
              <a:t>اگر بچه‌ها خواسته‌ای دارند، اجازه دهيم برای به دست آوردن آن سعی کنند و تهور و تلاش کردن را بياموزند. </a:t>
            </a:r>
            <a:endParaRPr lang="en-US" dirty="0"/>
          </a:p>
          <a:p>
            <a:pPr lvl="0"/>
            <a:r>
              <a:rPr lang="en-US" dirty="0"/>
              <a:t> </a:t>
            </a:r>
            <a:r>
              <a:rPr lang="ar-SA" dirty="0"/>
              <a:t>نظافت و مراقبت از لباس و وسايل شخصی شان را به خود آن ها واگذار نماییم. </a:t>
            </a:r>
            <a:endParaRPr lang="en-US" dirty="0"/>
          </a:p>
          <a:p>
            <a:pPr lvl="0"/>
            <a:r>
              <a:rPr lang="ar-SA" dirty="0"/>
              <a:t>موفقیت‌های تحصيلی، ورزشی و ساير موفقیت‌ها </a:t>
            </a:r>
            <a:r>
              <a:rPr lang="fa-IR" dirty="0"/>
              <a:t>در محیط مدرسه، </a:t>
            </a:r>
            <a:r>
              <a:rPr lang="ar-SA" dirty="0"/>
              <a:t>خانواده و اجتماع را به کودکان یادآوری نماييم، حتی اگر مدت‌زمانی از آن گذشته باشد</a:t>
            </a:r>
            <a:r>
              <a:rPr lang="fa-IR" dirty="0"/>
              <a:t>. </a:t>
            </a:r>
            <a:endParaRPr lang="en-US" dirty="0"/>
          </a:p>
          <a:p>
            <a:endParaRPr lang="fa-IR" dirty="0"/>
          </a:p>
        </p:txBody>
      </p:sp>
    </p:spTree>
    <p:extLst>
      <p:ext uri="{BB962C8B-B14F-4D97-AF65-F5344CB8AC3E}">
        <p14:creationId xmlns:p14="http://schemas.microsoft.com/office/powerpoint/2010/main" val="42172669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pPr lvl="0"/>
            <a:r>
              <a:rPr lang="ar-SA" dirty="0" smtClean="0"/>
              <a:t>مرتب </a:t>
            </a:r>
            <a:r>
              <a:rPr lang="ar-SA" dirty="0"/>
              <a:t>کردن تختخواب، نظافت شخصی و مسواک زدن و</a:t>
            </a:r>
            <a:r>
              <a:rPr lang="fa-IR" dirty="0"/>
              <a:t>. . . </a:t>
            </a:r>
            <a:r>
              <a:rPr lang="ar-SA" dirty="0"/>
              <a:t>مسئولیت‌های شخصی به‌حساب می‌آید، اين نكات را مورد مطالبه، توجه و تمرين قرار دهيم</a:t>
            </a:r>
            <a:r>
              <a:rPr lang="fa-IR" dirty="0"/>
              <a:t>. </a:t>
            </a:r>
            <a:endParaRPr lang="en-US" dirty="0"/>
          </a:p>
          <a:p>
            <a:pPr lvl="0"/>
            <a:r>
              <a:rPr lang="ar-SA" dirty="0"/>
              <a:t>هر داشته و خواسته را با شکرگزاري و دعا عجين نماییم. </a:t>
            </a:r>
            <a:endParaRPr lang="en-US" dirty="0"/>
          </a:p>
          <a:p>
            <a:pPr lvl="0"/>
            <a:r>
              <a:rPr lang="ar-SA" dirty="0"/>
              <a:t>استفاده ازپوشش و لباس متناسب با فصل و موقعيت را تمرين دهيم (تطابق و سازگاری). </a:t>
            </a:r>
            <a:endParaRPr lang="en-US" dirty="0"/>
          </a:p>
          <a:p>
            <a:pPr lvl="0"/>
            <a:r>
              <a:rPr lang="ar-SA" dirty="0"/>
              <a:t>اجازه و فرصت دهيم تا بچه‌ها آشفتگی‌ها و چالش‌ها را درک و تجربه کنند و بياموزند که رنگین‌کمآن های زيبا بعد از طوفان خواهد رسيد. </a:t>
            </a:r>
            <a:endParaRPr lang="en-US" dirty="0"/>
          </a:p>
        </p:txBody>
      </p:sp>
    </p:spTree>
    <p:extLst>
      <p:ext uri="{BB962C8B-B14F-4D97-AF65-F5344CB8AC3E}">
        <p14:creationId xmlns:p14="http://schemas.microsoft.com/office/powerpoint/2010/main" val="2552058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340330"/>
            <a:ext cx="8911687" cy="1280890"/>
          </a:xfrm>
        </p:spPr>
        <p:txBody>
          <a:bodyPr/>
          <a:lstStyle/>
          <a:p>
            <a:endParaRPr lang="fa-IR"/>
          </a:p>
        </p:txBody>
      </p:sp>
      <p:sp>
        <p:nvSpPr>
          <p:cNvPr id="5" name="Content Placeholder 4"/>
          <p:cNvSpPr>
            <a:spLocks noGrp="1"/>
          </p:cNvSpPr>
          <p:nvPr>
            <p:ph idx="1"/>
          </p:nvPr>
        </p:nvSpPr>
        <p:spPr/>
        <p:txBody>
          <a:bodyPr>
            <a:normAutofit lnSpcReduction="10000"/>
          </a:bodyPr>
          <a:lstStyle/>
          <a:p>
            <a:pPr lvl="0"/>
            <a:r>
              <a:rPr lang="ar-SA" dirty="0" smtClean="0"/>
              <a:t>فرصت‌هایی </a:t>
            </a:r>
            <a:r>
              <a:rPr lang="ar-SA" dirty="0"/>
              <a:t>براي تجربه و تمرين بسازيم به‌منظور آموزش اين نكته كه، با كمك یکدیگر می‌توان از گرفتاری‌ها و مشكلات با سهولت </a:t>
            </a:r>
            <a:r>
              <a:rPr lang="fa-IR" dirty="0"/>
              <a:t>بیشتری </a:t>
            </a:r>
            <a:r>
              <a:rPr lang="ar-SA" dirty="0"/>
              <a:t>عبور کرد</a:t>
            </a:r>
            <a:r>
              <a:rPr lang="fa-IR" dirty="0"/>
              <a:t>. </a:t>
            </a:r>
            <a:endParaRPr lang="en-US" dirty="0"/>
          </a:p>
          <a:p>
            <a:pPr lvl="0"/>
            <a:r>
              <a:rPr lang="ar-SA" dirty="0"/>
              <a:t>برای کودکانمان در موقعیت‌های سخت، فرصت جلب حمايت و مشارکت ديگران را فراهم آوريم</a:t>
            </a:r>
            <a:r>
              <a:rPr lang="fa-IR" dirty="0"/>
              <a:t>. </a:t>
            </a:r>
            <a:endParaRPr lang="en-US" dirty="0"/>
          </a:p>
          <a:p>
            <a:pPr lvl="0"/>
            <a:r>
              <a:rPr lang="ar-SA" dirty="0"/>
              <a:t>در برابر اصرار و پافشاری آن ها برای حل مشکلات غير حياتی، (اندکی) مقاومت کنيم و فرصتی بسازيم تا کودکان، صبوری و مطالبه را بياموزند</a:t>
            </a:r>
            <a:r>
              <a:rPr lang="fa-IR" dirty="0"/>
              <a:t>. </a:t>
            </a:r>
            <a:endParaRPr lang="en-US" dirty="0"/>
          </a:p>
          <a:p>
            <a:pPr lvl="0"/>
            <a:r>
              <a:rPr lang="ar-SA" dirty="0"/>
              <a:t>به آن ها آموزش دهيم؛ هنگامی‌که بزرگان صحبت می‌کنند، تقدم و تأخر در گفتگو را رعايت و متناسب باسن و جايگاه خود صحبت نمايند</a:t>
            </a:r>
            <a:r>
              <a:rPr lang="fa-IR" dirty="0"/>
              <a:t>. </a:t>
            </a:r>
            <a:endParaRPr lang="en-US" dirty="0"/>
          </a:p>
          <a:p>
            <a:pPr lvl="0"/>
            <a:r>
              <a:rPr lang="ar-SA" dirty="0"/>
              <a:t>به بچه‌ها فرصت دهيم؛ با وسايل و خوراکی‌های کودکانه خود، میهمانی‌های کوچک و سخاوتمندانه بر پا کنند</a:t>
            </a:r>
            <a:r>
              <a:rPr lang="fa-IR" dirty="0"/>
              <a:t>. </a:t>
            </a:r>
            <a:endParaRPr lang="en-US" dirty="0"/>
          </a:p>
          <a:p>
            <a:pPr lvl="0"/>
            <a:r>
              <a:rPr lang="ar-SA" dirty="0"/>
              <a:t>هرازگاهی غذاهای جديد، وسايل جديد، زبآن های جديد و همبازی‌های جديد برایشان فراهم آوريم. </a:t>
            </a:r>
            <a:endParaRPr lang="en-US" dirty="0"/>
          </a:p>
          <a:p>
            <a:endParaRPr lang="fa-IR" dirty="0"/>
          </a:p>
        </p:txBody>
      </p:sp>
    </p:spTree>
    <p:extLst>
      <p:ext uri="{BB962C8B-B14F-4D97-AF65-F5344CB8AC3E}">
        <p14:creationId xmlns:p14="http://schemas.microsoft.com/office/powerpoint/2010/main" val="6007918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ar-SA" b="1" dirty="0"/>
              <a:t>توصیه‌هایی جهت تاب‌آوری</a:t>
            </a:r>
            <a:r>
              <a:rPr lang="en-US" b="1" dirty="0"/>
              <a:t/>
            </a:r>
            <a:br>
              <a:rPr lang="en-US" b="1" dirty="0"/>
            </a:br>
            <a:endParaRPr lang="fa-IR" dirty="0"/>
          </a:p>
        </p:txBody>
      </p:sp>
      <p:sp>
        <p:nvSpPr>
          <p:cNvPr id="5" name="Content Placeholder 4"/>
          <p:cNvSpPr>
            <a:spLocks noGrp="1"/>
          </p:cNvSpPr>
          <p:nvPr>
            <p:ph idx="1"/>
          </p:nvPr>
        </p:nvSpPr>
        <p:spPr/>
        <p:txBody>
          <a:bodyPr>
            <a:normAutofit/>
          </a:bodyPr>
          <a:lstStyle/>
          <a:p>
            <a:pPr lvl="0"/>
            <a:r>
              <a:rPr lang="ar-SA" dirty="0"/>
              <a:t>پژوهش‌ها نشان می‌دهد عزت‌نفس، نقش مهمی در كنار آمدن با استرس‌های زندگی دارد. چنانچه توانمندی‌های خود را باور داشته باشید، در مقابله با مشكلات بسیار مؤثرتر عمل می‌کنید</a:t>
            </a:r>
            <a:r>
              <a:rPr lang="fa-IR" dirty="0"/>
              <a:t>. </a:t>
            </a:r>
            <a:endParaRPr lang="en-US" dirty="0"/>
          </a:p>
          <a:p>
            <a:pPr lvl="0"/>
            <a:r>
              <a:rPr lang="ar-SA" dirty="0"/>
              <a:t>در زندگی خود معنا و هدف داشته باشید. افرادی كه در زندگی هدف مشخصی ندارند و معنای مهمی برای زندگی خود نیافته‌اند، با هر سختی و مشكلی، از هم می‌پاشند و انگیزه خود را از دست می‌دهند</a:t>
            </a:r>
            <a:r>
              <a:rPr lang="fa-IR" dirty="0"/>
              <a:t>. </a:t>
            </a:r>
            <a:endParaRPr lang="en-US" dirty="0"/>
          </a:p>
          <a:p>
            <a:pPr lvl="0"/>
            <a:r>
              <a:rPr lang="ar-SA" dirty="0"/>
              <a:t>ارتباطات خود را توسعه دهید. داشتن روابط عاطفی و اجتماعی محكم عامل بسیار مهمی در سلامت روان انسان به شمار می‌رود و هنگام بروز بحرآن های زندگی پشتوانه بسیار مفیدی محسوب می‌شود؛ بنابراین روابط دوستانه و خانوادگی خود را تقویت كنید</a:t>
            </a:r>
            <a:r>
              <a:rPr lang="fa-IR" dirty="0"/>
              <a:t>. </a:t>
            </a:r>
            <a:endParaRPr lang="en-US" dirty="0"/>
          </a:p>
          <a:p>
            <a:pPr lvl="0"/>
            <a:r>
              <a:rPr lang="ar-SA" dirty="0"/>
              <a:t>نسبت به تغییرات انعطاف‌پذیر باشید. زندگی یعنی تغییر. اگر نسبت به تغییرات زندگی منعطف نباشید همواره در بیم و هراس باقی می‌مانید و توانایی مواجه‌شدن با آن ها را از دست می‌دهید</a:t>
            </a:r>
            <a:r>
              <a:rPr lang="fa-IR" dirty="0"/>
              <a:t>. </a:t>
            </a:r>
          </a:p>
        </p:txBody>
      </p:sp>
    </p:spTree>
    <p:extLst>
      <p:ext uri="{BB962C8B-B14F-4D97-AF65-F5344CB8AC3E}">
        <p14:creationId xmlns:p14="http://schemas.microsoft.com/office/powerpoint/2010/main" val="7531262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ar-SA" b="1" dirty="0"/>
              <a:t>توصیه‌هایی جهت تاب‌آوری</a:t>
            </a:r>
            <a:r>
              <a:rPr lang="en-US" b="1" dirty="0"/>
              <a:t/>
            </a:r>
            <a:br>
              <a:rPr lang="en-US" b="1" dirty="0"/>
            </a:br>
            <a:endParaRPr lang="fa-IR" dirty="0"/>
          </a:p>
        </p:txBody>
      </p:sp>
      <p:sp>
        <p:nvSpPr>
          <p:cNvPr id="5" name="Content Placeholder 4"/>
          <p:cNvSpPr>
            <a:spLocks noGrp="1"/>
          </p:cNvSpPr>
          <p:nvPr>
            <p:ph idx="1"/>
          </p:nvPr>
        </p:nvSpPr>
        <p:spPr/>
        <p:txBody>
          <a:bodyPr>
            <a:normAutofit fontScale="92500" lnSpcReduction="10000"/>
          </a:bodyPr>
          <a:lstStyle/>
          <a:p>
            <a:pPr lvl="0"/>
            <a:r>
              <a:rPr lang="ar-SA" dirty="0" smtClean="0"/>
              <a:t>مراقب </a:t>
            </a:r>
            <a:r>
              <a:rPr lang="ar-SA" dirty="0"/>
              <a:t>تغذیه و سلامتی خود باشید. از قدیم گفته‌اند عقل سالم در بدن سالم است. پس برای آنكه بهتر بیندیشید مراقب جسم خودتان باشید، تغذیه سالم، ورزش و سبك زندگی سالم را سرلوحه خود قرار دهید</a:t>
            </a:r>
            <a:r>
              <a:rPr lang="fa-IR" dirty="0"/>
              <a:t>. </a:t>
            </a:r>
            <a:endParaRPr lang="en-US" dirty="0"/>
          </a:p>
          <a:p>
            <a:pPr lvl="0"/>
            <a:r>
              <a:rPr lang="ar-SA" dirty="0"/>
              <a:t>مهارت های سالم برای مقابله با مشكلات را بیاموزید. اگر مقابله‌های مسئله مدار و هیجان مدار سالم را بیاموزید به هنگام مواجهه با مشكلات زندگی، مخزن غنی و پرمحتوایی از راهكارهای مفید دارید كه برحسب موقعیت می‌توانید از آن ها استفاده كنید</a:t>
            </a:r>
            <a:r>
              <a:rPr lang="fa-IR" dirty="0"/>
              <a:t>. </a:t>
            </a:r>
            <a:endParaRPr lang="en-US" dirty="0"/>
          </a:p>
          <a:p>
            <a:pPr lvl="0"/>
            <a:r>
              <a:rPr lang="ar-SA" dirty="0"/>
              <a:t>خوش‌بین باشید. نگاه واقع‌بینانه توأم با مثبت اندیشی سبب می‌شود درك مناسبی از مسائل داشته باشید و به شیوه‌ای متناسب عمل كنید. </a:t>
            </a:r>
            <a:endParaRPr lang="en-US" dirty="0"/>
          </a:p>
          <a:p>
            <a:pPr lvl="0"/>
            <a:r>
              <a:rPr lang="ar-SA" dirty="0"/>
              <a:t>دل‌بستگی‌های مثبت ایجاد كنید. مشاركت در یك یا چند فعالیت سرگرم‌کننده سالم، عضویت در گروه‌های مذهبی، حضور در باشگاه های ورزشی، كلاس‌های هنری و انجمن‌های علمی و مانند آن موجب می‌شود به هنگام وجود مشكل، آرامش خود را بازیابید</a:t>
            </a:r>
            <a:r>
              <a:rPr lang="fa-IR" dirty="0"/>
              <a:t>. </a:t>
            </a:r>
            <a:endParaRPr lang="en-US" dirty="0"/>
          </a:p>
          <a:p>
            <a:r>
              <a:rPr lang="ar-SA" dirty="0"/>
              <a:t>معنویت را در خود تقویت كنید. افرادی كه ایمان قوی دارند و در مشكلات و سختی‌ها ضمن تلاش و تعقل به خداوند توكل می‌کنند، آرامش و امنیت وصف‌ناپذیری را تجربه می‌کنند</a:t>
            </a:r>
            <a:r>
              <a:rPr lang="fa-IR" dirty="0"/>
              <a:t>. </a:t>
            </a:r>
          </a:p>
        </p:txBody>
      </p:sp>
    </p:spTree>
    <p:extLst>
      <p:ext uri="{BB962C8B-B14F-4D97-AF65-F5344CB8AC3E}">
        <p14:creationId xmlns:p14="http://schemas.microsoft.com/office/powerpoint/2010/main" val="1236714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pic>
        <p:nvPicPr>
          <p:cNvPr id="2" name="Content Placeholder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38864" y="2619148"/>
            <a:ext cx="4021365" cy="3520395"/>
          </a:xfrm>
        </p:spPr>
      </p:pic>
    </p:spTree>
    <p:extLst>
      <p:ext uri="{BB962C8B-B14F-4D97-AF65-F5344CB8AC3E}">
        <p14:creationId xmlns:p14="http://schemas.microsoft.com/office/powerpoint/2010/main" val="353950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200" dirty="0"/>
              <a:t>سرسختی یک سبک عمومی و یا شکلی از کارکردهاست که شامل </a:t>
            </a:r>
            <a:r>
              <a:rPr lang="fa-IR" sz="3200" dirty="0" smtClean="0"/>
              <a:t> چه بخشهایی </a:t>
            </a:r>
            <a:r>
              <a:rPr lang="ar-SA" sz="3200" dirty="0" smtClean="0"/>
              <a:t>است</a:t>
            </a:r>
            <a:r>
              <a:rPr lang="fa-IR" sz="3200" dirty="0" smtClean="0"/>
              <a:t>؟</a:t>
            </a:r>
            <a:endParaRPr lang="en-US" sz="3200" dirty="0"/>
          </a:p>
        </p:txBody>
      </p:sp>
    </p:spTree>
    <p:extLst>
      <p:ext uri="{BB962C8B-B14F-4D97-AF65-F5344CB8AC3E}">
        <p14:creationId xmlns:p14="http://schemas.microsoft.com/office/powerpoint/2010/main" val="175796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lstStyle/>
          <a:p>
            <a:pPr lvl="0"/>
            <a:r>
              <a:rPr lang="ar-SA" dirty="0" smtClean="0"/>
              <a:t>مؤلفه </a:t>
            </a:r>
            <a:r>
              <a:rPr lang="ar-SA" dirty="0"/>
              <a:t>شناختی: مربوط به چگونگی تفسیر و درک رویدادها است</a:t>
            </a:r>
            <a:r>
              <a:rPr lang="fa-IR" dirty="0"/>
              <a:t>. </a:t>
            </a:r>
            <a:endParaRPr lang="en-US" dirty="0"/>
          </a:p>
          <a:p>
            <a:pPr lvl="0"/>
            <a:r>
              <a:rPr lang="ar-SA" dirty="0"/>
              <a:t>مؤلفه رفتاری: نحوه عملکرد و رفتار در پاسخ به رویدادهای محیطی است. </a:t>
            </a:r>
            <a:endParaRPr lang="en-US" dirty="0"/>
          </a:p>
          <a:p>
            <a:r>
              <a:rPr lang="ar-SA" dirty="0"/>
              <a:t>مؤلفه هیجانی: مربوط به احساس یا روحیه عاطفی فرد می</a:t>
            </a:r>
            <a:r>
              <a:rPr lang="en-US" dirty="0"/>
              <a:t>​</a:t>
            </a:r>
            <a:r>
              <a:rPr lang="ar-SA" dirty="0"/>
              <a:t>شود</a:t>
            </a:r>
            <a:endParaRPr lang="fa-IR" dirty="0"/>
          </a:p>
        </p:txBody>
      </p:sp>
    </p:spTree>
    <p:extLst>
      <p:ext uri="{BB962C8B-B14F-4D97-AF65-F5344CB8AC3E}">
        <p14:creationId xmlns:p14="http://schemas.microsoft.com/office/powerpoint/2010/main" val="2185741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600" b="1" dirty="0"/>
              <a:t>افراد سرسخت چه ویژگی</a:t>
            </a:r>
            <a:r>
              <a:rPr lang="en-US" sz="3600" b="1" dirty="0"/>
              <a:t>​</a:t>
            </a:r>
            <a:r>
              <a:rPr lang="ar-SA" sz="3600" b="1" dirty="0"/>
              <a:t>هایی دارند</a:t>
            </a:r>
            <a:r>
              <a:rPr lang="ar-SA" sz="3600" b="1" dirty="0" smtClean="0"/>
              <a:t>؟</a:t>
            </a:r>
            <a:endParaRPr lang="fa-IR" sz="3600" dirty="0"/>
          </a:p>
        </p:txBody>
      </p:sp>
    </p:spTree>
    <p:extLst>
      <p:ext uri="{BB962C8B-B14F-4D97-AF65-F5344CB8AC3E}">
        <p14:creationId xmlns:p14="http://schemas.microsoft.com/office/powerpoint/2010/main" val="3170187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a-IR" dirty="0" smtClean="0"/>
              <a:t> </a:t>
            </a:r>
            <a:endParaRPr lang="fa-IR" dirty="0"/>
          </a:p>
        </p:txBody>
      </p:sp>
      <p:sp>
        <p:nvSpPr>
          <p:cNvPr id="5" name="Content Placeholder 4"/>
          <p:cNvSpPr>
            <a:spLocks noGrp="1"/>
          </p:cNvSpPr>
          <p:nvPr>
            <p:ph idx="1"/>
          </p:nvPr>
        </p:nvSpPr>
        <p:spPr/>
        <p:txBody>
          <a:bodyPr/>
          <a:lstStyle/>
          <a:p>
            <a:r>
              <a:rPr lang="ar-SA" dirty="0" smtClean="0"/>
              <a:t>‎ </a:t>
            </a:r>
            <a:r>
              <a:rPr lang="ar-SA" dirty="0"/>
              <a:t>افراد سرسخت دارای سه ویژگی هستند:</a:t>
            </a:r>
            <a:endParaRPr lang="en-US" dirty="0"/>
          </a:p>
          <a:p>
            <a:pPr lvl="0"/>
            <a:r>
              <a:rPr lang="en-US" dirty="0"/>
              <a:t> </a:t>
            </a:r>
            <a:r>
              <a:rPr lang="ar-SA" dirty="0"/>
              <a:t>تعهد: این افراد توانایی درگیر شدن عمیق با فعالیت</a:t>
            </a:r>
            <a:r>
              <a:rPr lang="en-US" dirty="0"/>
              <a:t>​</a:t>
            </a:r>
            <a:r>
              <a:rPr lang="ar-SA" dirty="0"/>
              <a:t>ها و رویدادهای زندگی را دارا هستند. </a:t>
            </a:r>
            <a:endParaRPr lang="en-US" dirty="0"/>
          </a:p>
          <a:p>
            <a:pPr lvl="0"/>
            <a:r>
              <a:rPr lang="ar-SA" dirty="0"/>
              <a:t> کنترل: افراد سرسخت به این مسئله اعتقاد دارند که می</a:t>
            </a:r>
            <a:r>
              <a:rPr lang="en-US" dirty="0"/>
              <a:t>​</a:t>
            </a:r>
            <a:r>
              <a:rPr lang="ar-SA" dirty="0"/>
              <a:t>توانند بر رویدادهای زندگی خودکنترل داشته و بر روی آن ها تأثیر بگذارند. </a:t>
            </a:r>
            <a:endParaRPr lang="en-US" dirty="0"/>
          </a:p>
          <a:p>
            <a:pPr lvl="0"/>
            <a:r>
              <a:rPr lang="ar-SA" dirty="0"/>
              <a:t>‎ چالش: این افراد علی</a:t>
            </a:r>
            <a:r>
              <a:rPr lang="en-US" dirty="0"/>
              <a:t>​</a:t>
            </a:r>
            <a:r>
              <a:rPr lang="ar-SA" dirty="0"/>
              <a:t>رغم تغییرات زیادی که در زندگی با آن مواجه می</a:t>
            </a:r>
            <a:r>
              <a:rPr lang="en-US" dirty="0"/>
              <a:t>​</a:t>
            </a:r>
            <a:r>
              <a:rPr lang="ar-SA" dirty="0"/>
              <a:t>شوند، می</a:t>
            </a:r>
            <a:r>
              <a:rPr lang="en-US" dirty="0"/>
              <a:t>​</a:t>
            </a:r>
            <a:r>
              <a:rPr lang="ar-SA" dirty="0"/>
              <a:t>توانند همواره به رشد خود ادامه دهند. </a:t>
            </a:r>
            <a:endParaRPr lang="en-US" dirty="0"/>
          </a:p>
          <a:p>
            <a:endParaRPr lang="fa-IR" dirty="0"/>
          </a:p>
        </p:txBody>
      </p:sp>
    </p:spTree>
    <p:extLst>
      <p:ext uri="{BB962C8B-B14F-4D97-AF65-F5344CB8AC3E}">
        <p14:creationId xmlns:p14="http://schemas.microsoft.com/office/powerpoint/2010/main" val="1494527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sp>
        <p:nvSpPr>
          <p:cNvPr id="5" name="Content Placeholder 4"/>
          <p:cNvSpPr>
            <a:spLocks noGrp="1"/>
          </p:cNvSpPr>
          <p:nvPr>
            <p:ph idx="1"/>
          </p:nvPr>
        </p:nvSpPr>
        <p:spPr/>
        <p:txBody>
          <a:bodyPr>
            <a:normAutofit/>
          </a:bodyPr>
          <a:lstStyle/>
          <a:p>
            <a:r>
              <a:rPr lang="ar-SA" sz="3600" b="1" dirty="0"/>
              <a:t>فواید آموزش سرسختی و تاب</a:t>
            </a:r>
            <a:r>
              <a:rPr lang="en-US" sz="3600" b="1" dirty="0"/>
              <a:t>​</a:t>
            </a:r>
            <a:r>
              <a:rPr lang="ar-SA" sz="3600" b="1" dirty="0"/>
              <a:t>آوری روانی چیست</a:t>
            </a:r>
            <a:r>
              <a:rPr lang="ar-SA" sz="3600" b="1" dirty="0" smtClean="0"/>
              <a:t>؟</a:t>
            </a:r>
            <a:endParaRPr lang="fa-IR" sz="3600" dirty="0"/>
          </a:p>
        </p:txBody>
      </p:sp>
    </p:spTree>
    <p:extLst>
      <p:ext uri="{BB962C8B-B14F-4D97-AF65-F5344CB8AC3E}">
        <p14:creationId xmlns:p14="http://schemas.microsoft.com/office/powerpoint/2010/main" val="4239123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r"/>
            <a:r>
              <a:rPr lang="ar-SA" b="1" dirty="0"/>
              <a:t>فواید آموزش سرسختی و تاب</a:t>
            </a:r>
            <a:r>
              <a:rPr lang="en-US" b="1" dirty="0"/>
              <a:t>​</a:t>
            </a:r>
            <a:r>
              <a:rPr lang="ar-SA" b="1" dirty="0"/>
              <a:t>آوری روانی چیست؟</a:t>
            </a:r>
            <a:r>
              <a:rPr lang="en-US" b="1" dirty="0"/>
              <a:t/>
            </a:r>
            <a:br>
              <a:rPr lang="en-US" b="1" dirty="0"/>
            </a:br>
            <a:endParaRPr lang="fa-IR" dirty="0"/>
          </a:p>
        </p:txBody>
      </p:sp>
      <p:sp>
        <p:nvSpPr>
          <p:cNvPr id="5" name="Content Placeholder 4"/>
          <p:cNvSpPr>
            <a:spLocks noGrp="1"/>
          </p:cNvSpPr>
          <p:nvPr>
            <p:ph idx="1"/>
          </p:nvPr>
        </p:nvSpPr>
        <p:spPr/>
        <p:txBody>
          <a:bodyPr>
            <a:normAutofit/>
          </a:bodyPr>
          <a:lstStyle/>
          <a:p>
            <a:pPr lvl="0"/>
            <a:r>
              <a:rPr lang="ar-SA" dirty="0" smtClean="0"/>
              <a:t>آموزش </a:t>
            </a:r>
            <a:r>
              <a:rPr lang="ar-SA" dirty="0"/>
              <a:t>این ویژگی باعث رشد و پرورش ویژگی</a:t>
            </a:r>
            <a:r>
              <a:rPr lang="en-US" dirty="0"/>
              <a:t>​</a:t>
            </a:r>
            <a:r>
              <a:rPr lang="ar-SA" dirty="0"/>
              <a:t>های فردی، روانی و شخصیتی از قبیل تطابق و سازگاری، انعطاف</a:t>
            </a:r>
            <a:r>
              <a:rPr lang="en-US" dirty="0"/>
              <a:t>​</a:t>
            </a:r>
            <a:r>
              <a:rPr lang="ar-SA" dirty="0"/>
              <a:t>پذیری و تاب</a:t>
            </a:r>
            <a:r>
              <a:rPr lang="en-US" dirty="0"/>
              <a:t>​</a:t>
            </a:r>
            <a:r>
              <a:rPr lang="ar-SA" dirty="0"/>
              <a:t>آوری در افراد می</a:t>
            </a:r>
            <a:r>
              <a:rPr lang="en-US" dirty="0"/>
              <a:t>​</a:t>
            </a:r>
            <a:r>
              <a:rPr lang="ar-SA" dirty="0"/>
              <a:t>شود</a:t>
            </a:r>
            <a:r>
              <a:rPr lang="fa-IR" dirty="0"/>
              <a:t>. </a:t>
            </a:r>
            <a:endParaRPr lang="en-US" dirty="0"/>
          </a:p>
          <a:p>
            <a:pPr lvl="0"/>
            <a:r>
              <a:rPr lang="ar-SA" dirty="0"/>
              <a:t>‎شناخت و پرورش مهارت</a:t>
            </a:r>
            <a:r>
              <a:rPr lang="en-US" dirty="0"/>
              <a:t>​</a:t>
            </a:r>
            <a:r>
              <a:rPr lang="ar-SA" dirty="0"/>
              <a:t>ها و استعدادهای چندگانه (آموزش این مسئله که افراد بتوانند در یک‌زمان به چند نوع از ویژگی</a:t>
            </a:r>
            <a:r>
              <a:rPr lang="en-US" dirty="0"/>
              <a:t>​</a:t>
            </a:r>
            <a:r>
              <a:rPr lang="ar-SA" dirty="0"/>
              <a:t>ها و استعدادهای خود توجه داشته باشند) از فواید دیگر این ویژگی به شمار می‌رود</a:t>
            </a:r>
            <a:r>
              <a:rPr lang="fa-IR" dirty="0"/>
              <a:t>. </a:t>
            </a:r>
            <a:endParaRPr lang="en-US" dirty="0"/>
          </a:p>
          <a:p>
            <a:pPr lvl="0"/>
            <a:r>
              <a:rPr lang="ar-SA" dirty="0"/>
              <a:t>‎آموزش سرسختی به افراد یاد می دهد که استرس یک بخش طبیعی از زندگی است. این روش بهترین رویکرد نسبت به مسائل است و نباید سعی کنیم با اجتناب یا پرخاشگری، با این نوع موقعیت</a:t>
            </a:r>
            <a:r>
              <a:rPr lang="en-US" dirty="0"/>
              <a:t>​</a:t>
            </a:r>
            <a:r>
              <a:rPr lang="ar-SA" dirty="0"/>
              <a:t>ها مقابله کنیم</a:t>
            </a:r>
            <a:r>
              <a:rPr lang="fa-IR" dirty="0"/>
              <a:t>. </a:t>
            </a:r>
            <a:endParaRPr lang="fa-IR" dirty="0" smtClean="0"/>
          </a:p>
          <a:p>
            <a:r>
              <a:rPr lang="ar-SA" dirty="0"/>
              <a:t>آموزش سرسختی کمک بسیار زیادی به مدیریت این تعارضات و تنش</a:t>
            </a:r>
            <a:r>
              <a:rPr lang="en-US" dirty="0"/>
              <a:t>​</a:t>
            </a:r>
            <a:r>
              <a:rPr lang="ar-SA" dirty="0"/>
              <a:t>ها خواهد کرد. بدین ترتیب آموزش سرسختی از مؤلفه‌های بسیار مهم در بهداشت روان افراد است که کمک بسیار زیادی به ‌سلامت جسم و روان آنان خواهد کرد</a:t>
            </a:r>
            <a:r>
              <a:rPr lang="fa-IR" dirty="0"/>
              <a:t>. </a:t>
            </a:r>
            <a:endParaRPr lang="en-US" dirty="0"/>
          </a:p>
          <a:p>
            <a:pPr lvl="0"/>
            <a:endParaRPr lang="fa-IR" dirty="0"/>
          </a:p>
        </p:txBody>
      </p:sp>
    </p:spTree>
    <p:extLst>
      <p:ext uri="{BB962C8B-B14F-4D97-AF65-F5344CB8AC3E}">
        <p14:creationId xmlns:p14="http://schemas.microsoft.com/office/powerpoint/2010/main" val="127590381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409</TotalTime>
  <Words>2262</Words>
  <Application>Microsoft Office PowerPoint</Application>
  <PresentationFormat>Widescreen</PresentationFormat>
  <Paragraphs>91</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Century Gothic</vt:lpstr>
      <vt:lpstr>Tahoma</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فواید آموزش سرسختی و تاب​آوری روانی چیست؟ </vt:lpstr>
      <vt:lpstr>فواید آموزش سرسختی و تاب​آوری روانی چیست؟ </vt:lpstr>
      <vt:lpstr>PowerPoint Presentation</vt:lpstr>
      <vt:lpstr>PowerPoint Presentation</vt:lpstr>
      <vt:lpstr>آگاهانه و هشیار عمل می‌کنند.  </vt:lpstr>
      <vt:lpstr>PowerPoint Presentation</vt:lpstr>
      <vt:lpstr>می‌پذیرند كه موانع، بخشی از زندگی هر انسان است.  </vt:lpstr>
      <vt:lpstr>PowerPoint Presentation</vt:lpstr>
      <vt:lpstr>دارای منبع كنترل درونی هستند.  </vt:lpstr>
      <vt:lpstr>PowerPoint Presentation</vt:lpstr>
      <vt:lpstr>از مهارت های حل مسئله برخوردارند.  </vt:lpstr>
      <vt:lpstr>PowerPoint Presentation</vt:lpstr>
      <vt:lpstr>ارتباطات محكم اجتماعی دارند.  </vt:lpstr>
      <vt:lpstr>PowerPoint Presentation</vt:lpstr>
      <vt:lpstr>خود را فردی قربانی ارزیابی نمی‌کنند.  </vt:lpstr>
      <vt:lpstr>PowerPoint Presentation</vt:lpstr>
      <vt:lpstr>قادرند متناسب با موقعیت، درخواست كمك كنند.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توصیه‌هایی جهت تاب‌آوری </vt:lpstr>
      <vt:lpstr>توصیه‌هایی جهت تاب‌آوری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FLORA</dc:creator>
  <cp:lastModifiedBy>Behvarzi</cp:lastModifiedBy>
  <cp:revision>11</cp:revision>
  <dcterms:created xsi:type="dcterms:W3CDTF">2017-06-24T15:57:45Z</dcterms:created>
  <dcterms:modified xsi:type="dcterms:W3CDTF">2025-08-30T08:36:18Z</dcterms:modified>
</cp:coreProperties>
</file>